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5143500" cx="9144000"/>
  <p:notesSz cx="6858000" cy="9144000"/>
  <p:embeddedFontLst>
    <p:embeddedFont>
      <p:font typeface="Roboto"/>
      <p:regular r:id="rId90"/>
      <p:bold r:id="rId91"/>
      <p:italic r:id="rId92"/>
      <p:boldItalic r:id="rId93"/>
    </p:embeddedFont>
    <p:embeddedFont>
      <p:font typeface="Average"/>
      <p:regular r:id="rId94"/>
    </p:embeddedFont>
    <p:embeddedFont>
      <p:font typeface="Oswald"/>
      <p:regular r:id="rId95"/>
      <p:bold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6B1F03-60EA-43FB-91AD-4E7AB1C1E6FE}">
  <a:tblStyle styleId="{316B1F03-60EA-43FB-91AD-4E7AB1C1E6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slide" Target="slides/slide80.xml"/><Relationship Id="rId41" Type="http://schemas.openxmlformats.org/officeDocument/2006/relationships/slide" Target="slides/slide35.xml"/><Relationship Id="rId85" Type="http://schemas.openxmlformats.org/officeDocument/2006/relationships/slide" Target="slides/slide79.xml"/><Relationship Id="rId44" Type="http://schemas.openxmlformats.org/officeDocument/2006/relationships/slide" Target="slides/slide38.xml"/><Relationship Id="rId88" Type="http://schemas.openxmlformats.org/officeDocument/2006/relationships/slide" Target="slides/slide82.xml"/><Relationship Id="rId43" Type="http://schemas.openxmlformats.org/officeDocument/2006/relationships/slide" Target="slides/slide37.xml"/><Relationship Id="rId87" Type="http://schemas.openxmlformats.org/officeDocument/2006/relationships/slide" Target="slides/slide81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95" Type="http://schemas.openxmlformats.org/officeDocument/2006/relationships/font" Target="fonts/Oswald-regular.fntdata"/><Relationship Id="rId50" Type="http://schemas.openxmlformats.org/officeDocument/2006/relationships/slide" Target="slides/slide44.xml"/><Relationship Id="rId94" Type="http://schemas.openxmlformats.org/officeDocument/2006/relationships/font" Target="fonts/Average-regular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96" Type="http://schemas.openxmlformats.org/officeDocument/2006/relationships/font" Target="fonts/Oswald-bold.fntdata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Roboto-bold.fntdata"/><Relationship Id="rId90" Type="http://schemas.openxmlformats.org/officeDocument/2006/relationships/font" Target="fonts/Roboto-regular.fntdata"/><Relationship Id="rId93" Type="http://schemas.openxmlformats.org/officeDocument/2006/relationships/font" Target="fonts/Roboto-boldItalic.fntdata"/><Relationship Id="rId92" Type="http://schemas.openxmlformats.org/officeDocument/2006/relationships/font" Target="fonts/Roboto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b49521a1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b49521a1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b49521a16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b49521a1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b49521a16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b49521a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b49521a16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b49521a16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b49521a1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b49521a1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b49521a16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b49521a16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b49521a1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b49521a1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b49521a16_1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b49521a16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b49521a16_1_1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b49521a16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b49521a16_1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7b49521a16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b49521a1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b49521a1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b49521a16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7b49521a16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b49521a1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b49521a1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b49521a16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b49521a16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49521a16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7b49521a16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7b49521a16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7b49521a16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b49521a16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b49521a16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b49521a16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b49521a16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b49521a16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7b49521a16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b49521a16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b49521a16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49521a16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7b49521a16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b49521a1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b49521a1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2587fb5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2587fb5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42c344dfd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42c344dfd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42c344df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942c344df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42c344df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42c344df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42c344dfd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942c344df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42c344dfd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42c344dfd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42c344dfd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42c344dfd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42c344df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942c344df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42c344df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42c344df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42c344df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42c344df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b49521a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b49521a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2c344df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42c344df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42c344df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42c344df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42c344df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42c344df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2587fb51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2587fb51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587fb51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2587fb51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2587fb51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2587fb51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2587fb51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42587fb51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2587fb51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2587fb51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2587fb518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42587fb518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42587fb51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42587fb51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b49521a1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7b49521a1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2587fb51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2587fb51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42587fb51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42587fb51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42587fb51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42587fb51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2587fb51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2587fb51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42587fb51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42587fb51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2587fb51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2587fb51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2587fb518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42587fb518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2587fb51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2587fb51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2587fb5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42587fb5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b49521a16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7b49521a16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b49521a1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7b49521a1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49521a16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7b49521a16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7b49521a16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7b49521a16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b49521a16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7b49521a16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7b49521a16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7b49521a16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49521a16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49521a16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49521a16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7b49521a16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b49521a16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7b49521a16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7b49521a16_1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7b49521a16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49521a16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b49521a16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b49521a16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b49521a16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b49521a1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b49521a1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7b49521a16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7b49521a16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422f98e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422f98e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22f98ed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422f98ed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22f98ede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422f98ede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22f98ed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22f98ed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22f98ede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422f98ede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422f98ede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422f98ede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422f98ed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422f98ed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22f98ede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422f98ed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422f98ede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422f98ed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b49521a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b49521a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42587fb51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42587fb51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42587fb51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42587fb51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422f98ed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422f98ed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42587fb51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42587fb51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b49521a1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b49521a1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X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etbootstrap.com/docs/5.2/getting-started/introduc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linkedin.com/in/tpalanii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Development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Palanisamy Thangamuthu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Popular Stacks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445650" y="1165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MEAN Stack</a:t>
            </a:r>
            <a:r>
              <a:rPr lang="en">
                <a:solidFill>
                  <a:schemeClr val="lt1"/>
                </a:solidFill>
              </a:rPr>
              <a:t>: MongoDB, Express, AngularJS and Node.js.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MERN Stack</a:t>
            </a:r>
            <a:r>
              <a:rPr lang="en">
                <a:solidFill>
                  <a:schemeClr val="lt1"/>
                </a:solidFill>
              </a:rPr>
              <a:t>: MongoDB, Express, ReactJS and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Django Stack</a:t>
            </a:r>
            <a:r>
              <a:rPr lang="en">
                <a:solidFill>
                  <a:schemeClr val="lt1"/>
                </a:solidFill>
              </a:rPr>
              <a:t>: Django, python and MySQL as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Rails or Ruby on Rails</a:t>
            </a:r>
            <a:r>
              <a:rPr lang="en">
                <a:solidFill>
                  <a:schemeClr val="lt1"/>
                </a:solidFill>
              </a:rPr>
              <a:t>: Uses Ruby, PHP and MySQL.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LAMP Stack</a:t>
            </a:r>
            <a:r>
              <a:rPr lang="en">
                <a:solidFill>
                  <a:schemeClr val="lt1"/>
                </a:solidFill>
              </a:rPr>
              <a:t>: Linux, Apache, MySQL and PHP.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/>
          <p:nvPr/>
        </p:nvSpPr>
        <p:spPr>
          <a:xfrm>
            <a:off x="924225" y="1794875"/>
            <a:ext cx="5344500" cy="334800"/>
          </a:xfrm>
          <a:prstGeom prst="rect">
            <a:avLst/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Technologies</a:t>
            </a:r>
            <a:endParaRPr/>
          </a:p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CSS, Bootstrap &amp; React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6423475" y="215466"/>
            <a:ext cx="2535900" cy="2169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&lt;head&gt;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	&lt;/head&gt;</a:t>
            </a:r>
            <a:endParaRPr>
              <a:solidFill>
                <a:srgbClr val="D5A6B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&lt;p&gt;</a:t>
            </a: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Hi</a:t>
            </a:r>
            <a:r>
              <a:rPr lang="en">
                <a:solidFill>
                  <a:srgbClr val="93C47D"/>
                </a:solidFill>
                <a:latin typeface="Consolas"/>
                <a:ea typeface="Consolas"/>
                <a:cs typeface="Consolas"/>
                <a:sym typeface="Consolas"/>
              </a:rPr>
              <a:t>&lt;/p&gt;</a:t>
            </a:r>
            <a:endParaRPr>
              <a:solidFill>
                <a:srgbClr val="93C47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>
                <a:solidFill>
                  <a:srgbClr val="A2C4C9"/>
                </a:solidFill>
                <a:latin typeface="Consolas"/>
                <a:ea typeface="Consolas"/>
                <a:cs typeface="Consolas"/>
                <a:sym typeface="Consolas"/>
              </a:rPr>
              <a:t>&lt;/div&gt;</a:t>
            </a:r>
            <a:endParaRPr>
              <a:solidFill>
                <a:srgbClr val="A2C4C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>
                <a:solidFill>
                  <a:srgbClr val="9FC5E8"/>
                </a:solidFill>
                <a:latin typeface="Consolas"/>
                <a:ea typeface="Consolas"/>
                <a:cs typeface="Consolas"/>
                <a:sym typeface="Consolas"/>
              </a:rPr>
              <a:t>&lt;/body&gt;</a:t>
            </a:r>
            <a:endParaRPr>
              <a:solidFill>
                <a:srgbClr val="9FC5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>
              <a:solidFill>
                <a:srgbClr val="EFEFE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 means </a:t>
            </a:r>
            <a:r>
              <a:rPr b="1" lang="en">
                <a:solidFill>
                  <a:schemeClr val="lt1"/>
                </a:solidFill>
              </a:rPr>
              <a:t>H</a:t>
            </a:r>
            <a:r>
              <a:rPr lang="en">
                <a:solidFill>
                  <a:schemeClr val="lt1"/>
                </a:solidFill>
              </a:rPr>
              <a:t>yper </a:t>
            </a:r>
            <a:r>
              <a:rPr b="1" lang="en">
                <a:solidFill>
                  <a:schemeClr val="lt1"/>
                </a:solidFill>
              </a:rPr>
              <a:t>T</a:t>
            </a:r>
            <a:r>
              <a:rPr lang="en">
                <a:solidFill>
                  <a:schemeClr val="lt1"/>
                </a:solidFill>
              </a:rPr>
              <a:t>ext </a:t>
            </a:r>
            <a:r>
              <a:rPr b="1" lang="en">
                <a:solidFill>
                  <a:schemeClr val="lt1"/>
                </a:solidFill>
              </a:rPr>
              <a:t>M</a:t>
            </a:r>
            <a:r>
              <a:rPr lang="en">
                <a:solidFill>
                  <a:schemeClr val="lt1"/>
                </a:solidFill>
              </a:rPr>
              <a:t>arkup </a:t>
            </a:r>
            <a:r>
              <a:rPr b="1" lang="en">
                <a:solidFill>
                  <a:schemeClr val="lt1"/>
                </a:solidFill>
              </a:rPr>
              <a:t>L</a:t>
            </a:r>
            <a:r>
              <a:rPr lang="en">
                <a:solidFill>
                  <a:schemeClr val="lt1"/>
                </a:solidFill>
              </a:rPr>
              <a:t>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allow us to define structure of a document.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NOT </a:t>
            </a:r>
            <a:r>
              <a:rPr lang="en">
                <a:solidFill>
                  <a:schemeClr val="lt1"/>
                </a:solidFill>
              </a:rPr>
              <a:t>programming language, it’s a markup language.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series of nested tags (it is a subset of 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XML</a:t>
            </a:r>
            <a:r>
              <a:rPr lang="en">
                <a:solidFill>
                  <a:schemeClr val="lt1"/>
                </a:solidFill>
              </a:rPr>
              <a:t>) that contain all the website information like texts, images and videos.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&lt;title&gt;This is a title&lt;/title&gt;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HTML defines the page structure. A website can have several HTMLs to different pages.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What is HTML?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- Syntax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  <a:effectLst>
            <a:outerShdw blurRad="1357313" rotWithShape="0" algn="bl" dir="13740000" dist="847725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id="main"&gt;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B6D7A8"/>
                </a:solidFill>
                <a:latin typeface="Consolas"/>
                <a:ea typeface="Consolas"/>
                <a:cs typeface="Consolas"/>
                <a:sym typeface="Consolas"/>
              </a:rPr>
              <a:t>&lt;!-- this is a comment --&gt;</a:t>
            </a:r>
            <a:endParaRPr sz="2400">
              <a:solidFill>
                <a:srgbClr val="B6D7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     This is text without a tag.</a:t>
            </a:r>
            <a:endParaRPr sz="2400">
              <a:solidFill>
                <a:srgbClr val="ADADAD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6D9EEB"/>
                </a:solidFill>
                <a:latin typeface="Consolas"/>
                <a:ea typeface="Consolas"/>
                <a:cs typeface="Consolas"/>
                <a:sym typeface="Consolas"/>
              </a:rPr>
              <a:t> class="mini"&gt;</a:t>
            </a:r>
            <a:r>
              <a:rPr lang="en" sz="2400">
                <a:solidFill>
                  <a:srgbClr val="ADADAD"/>
                </a:solidFill>
                <a:latin typeface="Consolas"/>
                <a:ea typeface="Consolas"/>
                <a:cs typeface="Consolas"/>
                <a:sym typeface="Consolas"/>
              </a:rPr>
              <a:t>press me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	&lt;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 src="me.png" </a:t>
            </a:r>
            <a:r>
              <a:rPr lang="en" sz="2400">
                <a:solidFill>
                  <a:srgbClr val="D5A6BD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400">
                <a:solidFill>
                  <a:srgbClr val="FFE599"/>
                </a:solidFill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2400">
                <a:solidFill>
                  <a:srgbClr val="A4C2F4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400">
              <a:solidFill>
                <a:srgbClr val="A4C2F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Attributes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Elements/Tags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Attributes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Values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Comments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Text Tag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Self-closing Tag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HTML Tags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Headings - &lt;h1&gt; to &lt;h6&gt;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Paragraphs</a:t>
            </a:r>
            <a:r>
              <a:rPr lang="en">
                <a:solidFill>
                  <a:schemeClr val="lt1"/>
                </a:solidFill>
              </a:rPr>
              <a:t> - &lt;p&gt;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Links - &lt;a&gt;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Images - &lt;img&gt;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Buttons - &lt;button&gt;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Lists, Tables, Audio, Video,....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DOM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400" y="1489825"/>
            <a:ext cx="6732824" cy="36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61" name="Google Shape;16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stands for </a:t>
            </a: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ascading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tyle </a:t>
            </a:r>
            <a:r>
              <a:rPr b="1"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heets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 describes how HTML elements are to be displayed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</a:t>
            </a:r>
            <a:r>
              <a:rPr lang="en">
                <a:solidFill>
                  <a:schemeClr val="lt1"/>
                </a:solidFill>
              </a:rPr>
              <a:t>- What is CSS?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49" y="2629850"/>
            <a:ext cx="7335150" cy="2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69" name="Google Shape;169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8525"/>
            <a:ext cx="86772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20125" y="122425"/>
            <a:ext cx="64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76" name="Google Shape;176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- Types of Stylesheets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1" y="1518535"/>
            <a:ext cx="6430200" cy="3472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Full</a:t>
            </a:r>
            <a:r>
              <a:rPr lang="en">
                <a:solidFill>
                  <a:schemeClr val="lt1"/>
                </a:solidFill>
              </a:rPr>
              <a:t> S</a:t>
            </a:r>
            <a:r>
              <a:rPr lang="en">
                <a:solidFill>
                  <a:schemeClr val="lt1"/>
                </a:solidFill>
              </a:rPr>
              <a:t>tack?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stack development is the p</a:t>
            </a:r>
            <a:r>
              <a:rPr lang="en">
                <a:solidFill>
                  <a:schemeClr val="lt1"/>
                </a:solidFill>
              </a:rPr>
              <a:t>rocess of designing, creating, testing, and deploying a complete web application from start to finish.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Involves working with various technologies and tools, including front-end web development, back-end web development, and database development.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Responsible for the entire web application development process.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demand because they can build a website or application from start to finish and quickly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</a:t>
            </a:r>
            <a:r>
              <a:rPr lang="en">
                <a:solidFill>
                  <a:schemeClr val="lt1"/>
                </a:solidFill>
              </a:rPr>
              <a:t> Selectors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14275"/>
            <a:ext cx="7153650" cy="3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selector uses the id attribute of an HTML element to select a specific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id of an element is unique within a page, so the id selector is used to select one unique element!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an element with a specific id, write a hash (#) character, followed by the id of the element.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25" y="3528050"/>
            <a:ext cx="2643550" cy="12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class selector selects HTML elements with a specific class attribute.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select elements with a specific class, write a period (.) character, followed by the class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654" y="3058304"/>
            <a:ext cx="3046750" cy="14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Element</a:t>
            </a:r>
            <a:r>
              <a:rPr lang="en">
                <a:solidFill>
                  <a:schemeClr val="lt1"/>
                </a:solidFill>
              </a:rPr>
              <a:t> selector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element selector selects all elements with the specified element name.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60" y="2701085"/>
            <a:ext cx="4891100" cy="16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CSS Universal Selector(Start Selector)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 universal selector (*) selects all HTML elements on the page.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850" y="2440210"/>
            <a:ext cx="4473200" cy="19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pseudo-class is used to define a special state of an element.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For example, it can be used to: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a user mouses over it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visited and unvisited links differently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Style an element when it gets focus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75" y="3540025"/>
            <a:ext cx="3054375" cy="12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CSS Pseudo-classes - Example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25" y="1151925"/>
            <a:ext cx="5347900" cy="38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Twitter Bootstrap - What is Bootstrap?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</a:t>
            </a:r>
            <a:r>
              <a:rPr lang="en">
                <a:solidFill>
                  <a:schemeClr val="lt1"/>
                </a:solidFill>
              </a:rPr>
              <a:t> is a open source front-end framework(HTML &amp; CSS)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collection of CSS classes and JS functions get ready to use.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 includes HTML and CSS based </a:t>
            </a:r>
            <a:r>
              <a:rPr lang="en">
                <a:solidFill>
                  <a:schemeClr val="lt1"/>
                </a:solidFill>
              </a:rPr>
              <a:t>design</a:t>
            </a:r>
            <a:r>
              <a:rPr lang="en">
                <a:solidFill>
                  <a:schemeClr val="lt1"/>
                </a:solidFill>
              </a:rPr>
              <a:t> templates for typography, forms, buttons, tables, navigation,....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 also gives you the ability to easily create responsive designs.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Twitter Bootstrap - Advantages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424850" y="1471349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Easy to Use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Responsive Features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Mobile-first Approach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Browser Compatibility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Getting Started with Bootstrap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1281250" y="2371650"/>
            <a:ext cx="53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https://getbootstrap.com/docs/5.2/getting-started/introduction/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 Web Application Works?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50" y="1170125"/>
            <a:ext cx="85205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JavaScript?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8" name="Google Shape;24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JavaScript, often abbreviated JS, is a programming language that is one of the core technologies of the World Wide Web.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sliders, alerts, click interactions, pop ups, etc on the websites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Server side script non-browser environments  Node.js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Electron for writing desktop applications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Native for mobile applications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Javascript ES6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4" name="Google Shape;254;p43"/>
          <p:cNvSpPr txBox="1"/>
          <p:nvPr>
            <p:ph idx="1" type="body"/>
          </p:nvPr>
        </p:nvSpPr>
        <p:spPr>
          <a:xfrm>
            <a:off x="387900" y="1489824"/>
            <a:ext cx="83682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was the second major revision to JavaScript</a:t>
            </a:r>
            <a:endParaRPr>
              <a:solidFill>
                <a:schemeClr val="lt1"/>
              </a:solidFill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ECMAScript 2015 is also known as ES6 and ECMAScript 6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5" name="Google Shape;2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50" y="3855925"/>
            <a:ext cx="9121951" cy="12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3"/>
          <p:cNvSpPr txBox="1"/>
          <p:nvPr/>
        </p:nvSpPr>
        <p:spPr>
          <a:xfrm>
            <a:off x="115750" y="3196425"/>
            <a:ext cx="336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Roboto"/>
                <a:ea typeface="Roboto"/>
                <a:cs typeface="Roboto"/>
                <a:sym typeface="Roboto"/>
              </a:rPr>
              <a:t>Supported browsers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Let and Const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1447000"/>
            <a:ext cx="6469374" cy="36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8" name="Google Shape;268;p45"/>
          <p:cNvSpPr txBox="1"/>
          <p:nvPr/>
        </p:nvSpPr>
        <p:spPr>
          <a:xfrm>
            <a:off x="484550" y="1371325"/>
            <a:ext cx="563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Introduced in ES6.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To write shorter function syntax.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25" y="3317175"/>
            <a:ext cx="26670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100" y="3203450"/>
            <a:ext cx="2590800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Arrow Function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6"/>
          <p:cNvSpPr txBox="1"/>
          <p:nvPr/>
        </p:nvSpPr>
        <p:spPr>
          <a:xfrm>
            <a:off x="484550" y="1371325"/>
            <a:ext cx="5631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 has only one statement, and the statement returns a value.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 the brackets and the return keyword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25" y="3342050"/>
            <a:ext cx="31242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332525"/>
            <a:ext cx="33718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500" y="4315425"/>
            <a:ext cx="3320975" cy="417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Template Literals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484550" y="1371325"/>
            <a:ext cx="7198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Template Literals use back-ticks (``) rather than the quotes ("") to define a string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 need to use the plus (+) operator to concatenate strings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150" y="3268800"/>
            <a:ext cx="51625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Multi-line Strings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8"/>
          <p:cNvSpPr txBox="1"/>
          <p:nvPr/>
        </p:nvSpPr>
        <p:spPr>
          <a:xfrm>
            <a:off x="484550" y="1371325"/>
            <a:ext cx="719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Create multi-line strings by using back-ticks(`)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850" y="2450475"/>
            <a:ext cx="53054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Default Parameters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can provide the default values right in the signature of the functions. But, in ES5, OR operator had to be used.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7" y="2110225"/>
            <a:ext cx="5162402" cy="2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Array and object destructing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50"/>
          <p:cNvSpPr txBox="1"/>
          <p:nvPr/>
        </p:nvSpPr>
        <p:spPr>
          <a:xfrm>
            <a:off x="484550" y="1371325"/>
            <a:ext cx="7198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Destruction makes the assignment of the values of an array or object to the new variable easier.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484550" y="1371325"/>
            <a:ext cx="811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Classes are introduced in ES6 which looks similar to classes in other object-oriented languages, such as C++, Java, PHP, etc.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50" y="2110225"/>
            <a:ext cx="3804795" cy="278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05" y="2110225"/>
            <a:ext cx="3804794" cy="2735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Traditional Web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" y="1370400"/>
            <a:ext cx="6597456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p52"/>
          <p:cNvSpPr txBox="1"/>
          <p:nvPr/>
        </p:nvSpPr>
        <p:spPr>
          <a:xfrm>
            <a:off x="484550" y="1371325"/>
            <a:ext cx="81141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module is represented by a separate ".js" file.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❖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can use the "import" or "export" statement in a module to import or export variables, functions, classes or any other component from/to different files and modules.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500" y="2745650"/>
            <a:ext cx="3009464" cy="22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Modules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375" y="875350"/>
            <a:ext cx="4940275" cy="419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React.js?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is a javascript library for building user interfaces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a Library not a framework like Angular, Backbone, etc..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Developed by Facebook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Opensource.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was React developed?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Complexity of two-way data binding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Bad UX from using “cascading updates” of DOM tree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lot of data on a page changing over time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Complexity of Facebook’s UI architecture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Shift from MVC mentality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uses React?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47" name="Google Shape;3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25" y="1697625"/>
            <a:ext cx="7774976" cy="31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React.JS History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Facebook Software Engineer, Jordan Walke, created it.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React.JS was first used in 2011 for Facebook's Newsfeed feature.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Initial Release to the Public (V0.3.0) was in July 2013.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Current version of React.JS is V19.1.1 (July 2025).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Getting Started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9" name="Google Shape;3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86" y="1393488"/>
            <a:ext cx="7396651" cy="35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Getting Started…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5" name="Google Shape;36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3 Libraries included react, react-dom, babel.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First two let us write React code in our JavaScripts.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Babel, allows us to write JSX syntax and ES6 in older browsers.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use React in production, you need npm which is included with Node.js.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Setting up a React Environment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 React application requires you to set up build tools such as Babel and Webpack.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These build tools are required because React's JSX syntax is a language that the browser doesn't understand.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 u="sng">
                <a:solidFill>
                  <a:schemeClr val="lt1"/>
                </a:solidFill>
              </a:rPr>
              <a:t>Create React App</a:t>
            </a:r>
            <a:r>
              <a:rPr lang="en">
                <a:solidFill>
                  <a:schemeClr val="lt1"/>
                </a:solidFill>
              </a:rPr>
              <a:t> (CRA) is a tool to create single-page React applications that is officially supported by the React team.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Application Structure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775" y="1357700"/>
            <a:ext cx="5607575" cy="36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Full Stack</a:t>
            </a:r>
            <a:r>
              <a:rPr lang="en">
                <a:solidFill>
                  <a:schemeClr val="lt1"/>
                </a:solidFill>
              </a:rPr>
              <a:t> Development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662550" y="1635000"/>
            <a:ext cx="1237500" cy="33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0" y="1372725"/>
            <a:ext cx="6264025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3" name="Google Shape;38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Components are self-contained reusable building blocks of web application.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components are basically just idempotent functions (same input produces same output).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They describe your UI at any point in time, just like a server-rendered app.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Class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creating a React component, the component's name MUST start with an uppercase letter.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630675"/>
            <a:ext cx="43815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Functional Component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Function component also returns HTML, and behaves much the same way as a Class component, but Function components can be written using much less code, are easier to understand, and will be preferred in this tutorial.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3417875"/>
            <a:ext cx="40767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Props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3" name="Google Shape;403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stands for properties.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are arguments passed into React components.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Props are passed to components via HTML attributes.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accessed via </a:t>
            </a:r>
            <a:r>
              <a:rPr i="1" lang="en" u="sng">
                <a:solidFill>
                  <a:schemeClr val="lt1"/>
                </a:solidFill>
              </a:rPr>
              <a:t>this.props</a:t>
            </a:r>
            <a:r>
              <a:rPr lang="en">
                <a:solidFill>
                  <a:schemeClr val="lt1"/>
                </a:solidFill>
              </a:rPr>
              <a:t> or </a:t>
            </a:r>
            <a:r>
              <a:rPr i="1" lang="en" u="sng">
                <a:solidFill>
                  <a:schemeClr val="lt1"/>
                </a:solidFill>
              </a:rPr>
              <a:t>props</a:t>
            </a:r>
            <a:r>
              <a:rPr lang="en">
                <a:solidFill>
                  <a:schemeClr val="lt1"/>
                </a:solidFill>
              </a:rPr>
              <a:t> (in functional component).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Fundamentals - State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9" name="Google Shape;409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Represents internal state of the component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Accessed via this.state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a component's state data changes, the rendered markup will be updated by re-invoking render() method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 u="sng">
                <a:solidFill>
                  <a:schemeClr val="lt1"/>
                </a:solidFill>
              </a:rPr>
              <a:t>The state can be updated by the props cannot.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Events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Just like HTML DOM events, React can perform actions based on user events.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has the same events as HTML: click, change, mouseover etc.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events are written in camelCase syntax.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event handlers are written inside curly braces.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React Router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1" name="Google Shape;421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 React App doesn't include page routing.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React Router is the most popular solution.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To add it, run: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npm install --save react-router-dom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CRUD Operations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7" name="Google Shape;427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C</a:t>
            </a:r>
            <a:r>
              <a:rPr lang="en">
                <a:solidFill>
                  <a:schemeClr val="lt1"/>
                </a:solidFill>
              </a:rPr>
              <a:t>reate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R</a:t>
            </a:r>
            <a:r>
              <a:rPr lang="en">
                <a:solidFill>
                  <a:schemeClr val="lt1"/>
                </a:solidFill>
              </a:rPr>
              <a:t>ead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U</a:t>
            </a:r>
            <a:r>
              <a:rPr lang="en">
                <a:solidFill>
                  <a:schemeClr val="lt1"/>
                </a:solidFill>
              </a:rPr>
              <a:t>pdate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b="1" lang="en">
                <a:solidFill>
                  <a:schemeClr val="lt1"/>
                </a:solidFill>
              </a:rPr>
              <a:t>D</a:t>
            </a:r>
            <a:r>
              <a:rPr lang="en">
                <a:solidFill>
                  <a:schemeClr val="lt1"/>
                </a:solidFill>
              </a:rPr>
              <a:t>elete</a:t>
            </a:r>
            <a:endParaRPr b="1" u="sng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433" name="Google Shape;433;p70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a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 database is a structured, organized set of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Common examples of databases: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Telephone book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Student records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Database </a:t>
            </a:r>
            <a:r>
              <a:rPr lang="en">
                <a:solidFill>
                  <a:schemeClr val="lt1"/>
                </a:solidFill>
              </a:rPr>
              <a:t>management</a:t>
            </a:r>
            <a:r>
              <a:rPr lang="en">
                <a:solidFill>
                  <a:schemeClr val="lt1"/>
                </a:solidFill>
              </a:rPr>
              <a:t> systems are computer software applications that interact with user, other apps, and the db itself to capture and analyze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Well-known DBMSs include MYSQL, PostgreSQL, Oracle and IBM DB2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Frontend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HTML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Javascript Libraries such as jQuery, React, ZeptoJS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Frameworks like Angular, Vue, Backbone, Ember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Bootstrap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MongoDB - What is MongoDB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5" name="Google Shape;44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Scalable High-Performance Open-Source, </a:t>
            </a:r>
            <a:r>
              <a:rPr lang="en">
                <a:solidFill>
                  <a:schemeClr val="accent2"/>
                </a:solidFill>
              </a:rPr>
              <a:t>Document-oriented</a:t>
            </a:r>
            <a:r>
              <a:rPr lang="en">
                <a:solidFill>
                  <a:schemeClr val="lt1"/>
                </a:solidFill>
              </a:rPr>
              <a:t> database.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Built for </a:t>
            </a:r>
            <a:r>
              <a:rPr lang="en">
                <a:solidFill>
                  <a:schemeClr val="accent2"/>
                </a:solidFill>
              </a:rPr>
              <a:t>Speed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Rich document based queries for </a:t>
            </a:r>
            <a:r>
              <a:rPr lang="en">
                <a:solidFill>
                  <a:schemeClr val="accent2"/>
                </a:solidFill>
              </a:rPr>
              <a:t>Easy readability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Full index support for </a:t>
            </a:r>
            <a:r>
              <a:rPr lang="en">
                <a:solidFill>
                  <a:schemeClr val="accent2"/>
                </a:solidFill>
              </a:rPr>
              <a:t>High Performance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Replication and Failover for </a:t>
            </a:r>
            <a:r>
              <a:rPr lang="en">
                <a:solidFill>
                  <a:schemeClr val="accent2"/>
                </a:solidFill>
              </a:rPr>
              <a:t>High Availability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Map/Reduce for </a:t>
            </a:r>
            <a:r>
              <a:rPr lang="en">
                <a:solidFill>
                  <a:schemeClr val="accent2"/>
                </a:solidFill>
              </a:rPr>
              <a:t>Aggregation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to use </a:t>
            </a:r>
            <a:r>
              <a:rPr lang="en">
                <a:solidFill>
                  <a:schemeClr val="lt1"/>
                </a:solidFill>
              </a:rPr>
              <a:t>MongoDB?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SQL was invented in the 70’s to store data.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stores documents or objects.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Nowadays everyone works with objects(Python/Node/Java…)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We need db to store objects, why not store them directly?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Embedded docs &amp; arrays reduce needs for joins.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MongoDB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RDBMS replacement for web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Semi-structured content management systems.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Real-time analytics and High-speed logging.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Caching and High scalability.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➢"/>
            </a:pPr>
            <a:r>
              <a:rPr lang="en">
                <a:solidFill>
                  <a:schemeClr val="lt1"/>
                </a:solidFill>
              </a:rPr>
              <a:t>Web 2.0, Media, SAAS, Gaming, Healthcare, Telecom, Government,....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Not</a:t>
            </a:r>
            <a:r>
              <a:rPr lang="en">
                <a:solidFill>
                  <a:schemeClr val="lt1"/>
                </a:solidFill>
              </a:rPr>
              <a:t> great for?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Highly transactional applications.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 requires more storage than other well-known databases.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doesn't automatically clean up its disk space, so it must be done manually.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isn't easy to join two documents in MongoDB.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Their document is restricted in size to 16 MB.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nesting at a depth of more than 100 layers is not allowed.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MongoDB?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69" name="Google Shape;4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24" y="1409641"/>
            <a:ext cx="4614599" cy="34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= Database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5" name="Google Shape;475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Made up of multiple collections.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Collection = Table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1" name="Google Shape;481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Schema-less, and contains documents.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Indexable by one or more keys.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Created on-the-fly when referenced for the first time.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Capped Collections: Fixed size, older records get dropped after reaching the limit.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Document = Record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Stored in a collection.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have _id key - works like primary keys in 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Supported relationships.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Document storage in BSON(Binary form of JSON) format.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 - How it look likes?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3" name="Google Shape;49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725" y="1597525"/>
            <a:ext cx="3918150" cy="33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499" name="Google Shape;499;p81"/>
          <p:cNvSpPr txBox="1"/>
          <p:nvPr>
            <p:ph idx="1" type="subTitle"/>
          </p:nvPr>
        </p:nvSpPr>
        <p:spPr>
          <a:xfrm>
            <a:off x="1626827" y="35850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 &amp; Express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Back</a:t>
            </a:r>
            <a:r>
              <a:rPr lang="en">
                <a:solidFill>
                  <a:schemeClr val="lt1"/>
                </a:solidFill>
              </a:rPr>
              <a:t>end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Java(Spring)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PHP(Laravel)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NodeJs(Express)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Python(Django, Flask, Pylons)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Ruby(Ruby on Rails)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5" name="Google Shape;50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In simple words it is “Server side Javascript”.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V8 is open-source Javascript engine developed by Google. Its written using C++ and used in chrome browser.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Node.js runs on V8.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open-source runs on Linux, Windows and other OS as well.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High performance network applications framework, well optimized for concurrent environments.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NodeJS?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It’s a command line tool.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Its written in 40% Js and 60% C++.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uses an event-driven, non-blocking I/O model, which makes it </a:t>
            </a:r>
            <a:r>
              <a:rPr lang="en">
                <a:solidFill>
                  <a:schemeClr val="lt1"/>
                </a:solidFill>
              </a:rPr>
              <a:t>lightweight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makes use of event-loops via Javascript’s callback functionality to implement non blocking I/O.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Programs in node.js are </a:t>
            </a:r>
            <a:r>
              <a:rPr lang="en">
                <a:solidFill>
                  <a:schemeClr val="lt1"/>
                </a:solidFill>
              </a:rPr>
              <a:t>written in Javascript but not the same. There will be no DOM implementation provided in Node.js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Everything in node.js runs in a single-thread.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Event Loops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17" name="Google Shape;51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00" y="1480704"/>
            <a:ext cx="8368199" cy="3272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- Non-blocking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3" name="Google Shape;52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05"/>
            <a:ext cx="6051000" cy="3401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Blocking &amp;</a:t>
            </a:r>
            <a:r>
              <a:rPr lang="en">
                <a:solidFill>
                  <a:schemeClr val="lt1"/>
                </a:solidFill>
              </a:rPr>
              <a:t> Non-blocking Difference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9" name="Google Shape;529;p86"/>
          <p:cNvPicPr preferRelativeResize="0"/>
          <p:nvPr/>
        </p:nvPicPr>
        <p:blipFill rotWithShape="1">
          <a:blip r:embed="rId3">
            <a:alphaModFix/>
          </a:blip>
          <a:srcRect b="6759" l="0" r="0" t="11999"/>
          <a:stretch/>
        </p:blipFill>
        <p:spPr>
          <a:xfrm>
            <a:off x="540300" y="1570375"/>
            <a:ext cx="7274701" cy="3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can you do with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5" name="Google Shape;535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HTTP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create TCP Server in just 4 lines of code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DNS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Static File Server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You can create Web Chat Application in browser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Can also be used to create online games, collaboration tools or sends updates to the user in real-time.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Ecosystem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1" name="Google Shape;541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NodeJS heavily relies on </a:t>
            </a:r>
            <a:r>
              <a:rPr b="1" lang="en">
                <a:solidFill>
                  <a:schemeClr val="accent2"/>
                </a:solidFill>
              </a:rPr>
              <a:t>modules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Creating a module is very easy, just put your js code in a separate file and include it in your code using import.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Libraries in NodeJs are called as packages and they can be installed using “npm install </a:t>
            </a:r>
            <a:r>
              <a:rPr i="1" lang="en" sz="1600" u="sng">
                <a:solidFill>
                  <a:schemeClr val="lt1"/>
                </a:solidFill>
              </a:rPr>
              <a:t>packagename</a:t>
            </a:r>
            <a:r>
              <a:rPr lang="en">
                <a:solidFill>
                  <a:schemeClr val="lt1"/>
                </a:solidFill>
              </a:rPr>
              <a:t>”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NPM(Node Package Manager) comes bundled with node.js installation.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NodeJS Benchmarks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7" name="Google Shape;5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8994"/>
            <a:ext cx="6332626" cy="3562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is using </a:t>
            </a:r>
            <a:r>
              <a:rPr lang="en">
                <a:solidFill>
                  <a:schemeClr val="lt1"/>
                </a:solidFill>
              </a:rPr>
              <a:t>NodeJS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3" name="Google Shape;55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25125"/>
            <a:ext cx="5836850" cy="30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Disadvantages of 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9" name="Google Shape;559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When doing heavy and CPU intensive calc - event-loops are CPU hungry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NPM Dependency Nightmare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tons of nested callbacks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an unstable API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has high demand but few experienced developers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Databases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Mysql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PostgreSQL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MongoDB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CouchDB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Oracle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is Express Js?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5" name="Google Shape;56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Minimalist web application framework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Runs on NodeJS.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 is used to build a single page, multipage, and hybrid web application.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It's a layer built on the top of the Node js that helps manage servers and routes.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Express - REST API Overview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571" name="Google Shape;571;p93"/>
          <p:cNvGraphicFramePr/>
          <p:nvPr/>
        </p:nvGraphicFramePr>
        <p:xfrm>
          <a:off x="578653" y="15394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{316B1F03-60EA-43FB-91AD-4E7AB1C1E6FE}</a:tableStyleId>
              </a:tblPr>
              <a:tblGrid>
                <a:gridCol w="2408250"/>
                <a:gridCol w="2408250"/>
                <a:gridCol w="2408250"/>
              </a:tblGrid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Method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URLs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</a:t>
                      </a:r>
                      <a:r>
                        <a:rPr lang="en"/>
                        <a:t>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all users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Get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new user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PATCH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Update the user properties by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DELETE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/users/:id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Remove the user by 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FSE - Roadmap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77" name="Google Shape;57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50" y="1357558"/>
            <a:ext cx="7415148" cy="347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You!!</a:t>
            </a:r>
            <a:endParaRPr/>
          </a:p>
        </p:txBody>
      </p:sp>
      <p:sp>
        <p:nvSpPr>
          <p:cNvPr id="583" name="Google Shape;583;p9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9952175204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palaniscript</a:t>
            </a:r>
            <a:r>
              <a:rPr lang="en" sz="1600"/>
              <a:t>@gmail.com</a:t>
            </a:r>
            <a:endParaRPr sz="1600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https://www.linkedin.com/in/tpalanii/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Servers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Apache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❖"/>
            </a:pPr>
            <a:r>
              <a:rPr lang="en">
                <a:solidFill>
                  <a:schemeClr val="lt1"/>
                </a:solidFill>
              </a:rPr>
              <a:t>Nginx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